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0" r:id="rId2"/>
    <p:sldId id="295" r:id="rId3"/>
    <p:sldId id="296" r:id="rId4"/>
    <p:sldId id="294" r:id="rId5"/>
    <p:sldId id="257" r:id="rId6"/>
    <p:sldId id="293" r:id="rId7"/>
    <p:sldId id="256" r:id="rId8"/>
    <p:sldId id="297" r:id="rId9"/>
    <p:sldId id="298" r:id="rId10"/>
    <p:sldId id="258" r:id="rId11"/>
    <p:sldId id="259" r:id="rId12"/>
    <p:sldId id="266" r:id="rId13"/>
    <p:sldId id="281" r:id="rId14"/>
    <p:sldId id="286" r:id="rId15"/>
    <p:sldId id="291" r:id="rId16"/>
    <p:sldId id="261" r:id="rId17"/>
    <p:sldId id="262" r:id="rId18"/>
    <p:sldId id="267" r:id="rId19"/>
    <p:sldId id="268" r:id="rId20"/>
    <p:sldId id="263" r:id="rId21"/>
    <p:sldId id="260" r:id="rId22"/>
    <p:sldId id="264" r:id="rId23"/>
    <p:sldId id="265" r:id="rId24"/>
    <p:sldId id="269" r:id="rId25"/>
    <p:sldId id="292" r:id="rId26"/>
    <p:sldId id="270" r:id="rId27"/>
    <p:sldId id="271" r:id="rId28"/>
    <p:sldId id="272" r:id="rId29"/>
    <p:sldId id="273" r:id="rId30"/>
    <p:sldId id="274" r:id="rId31"/>
    <p:sldId id="275" r:id="rId32"/>
    <p:sldId id="285" r:id="rId33"/>
    <p:sldId id="276" r:id="rId34"/>
    <p:sldId id="283" r:id="rId35"/>
    <p:sldId id="277" r:id="rId36"/>
    <p:sldId id="284" r:id="rId37"/>
    <p:sldId id="278" r:id="rId38"/>
    <p:sldId id="279" r:id="rId39"/>
    <p:sldId id="287" r:id="rId40"/>
    <p:sldId id="289" r:id="rId41"/>
    <p:sldId id="299" r:id="rId42"/>
    <p:sldId id="300" r:id="rId43"/>
    <p:sldId id="282" r:id="rId4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2" autoAdjust="0"/>
    <p:restoredTop sz="94660"/>
  </p:normalViewPr>
  <p:slideViewPr>
    <p:cSldViewPr>
      <p:cViewPr varScale="1">
        <p:scale>
          <a:sx n="72" d="100"/>
          <a:sy n="72" d="100"/>
        </p:scale>
        <p:origin x="11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56BC8-B669-470E-B171-885EBCB3C56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4492E-4477-4648-AD79-CCBCE2D6ED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469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4492E-4477-4648-AD79-CCBCE2D6ED32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567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069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053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521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627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828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726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38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80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36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447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465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F6350-E2C4-4643-B8D6-503EB02FE323}" type="datetimeFigureOut">
              <a:rPr lang="th-TH" smtClean="0"/>
              <a:t>21/07/58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D8260-2BD7-421B-BFC8-82AD83172C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039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C:\Documents and Settings\Administrator\My Documents\My Pictures\รวมรูป\DSC02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373" cy="693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683568" y="3597695"/>
            <a:ext cx="662305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KodchiangUPC" panose="02020603050405020304" pitchFamily="18" charset="-34"/>
                <a:cs typeface="KodchiangUPC" panose="02020603050405020304" pitchFamily="18" charset="-34"/>
              </a:rPr>
              <a:t>โรงพยาบาลส่งเสริมสุขภาพตำบลบ้านใหม่ </a:t>
            </a:r>
          </a:p>
        </p:txBody>
      </p:sp>
      <p:sp>
        <p:nvSpPr>
          <p:cNvPr id="7" name="สี่เหลี่ยมผืนผ้า 16"/>
          <p:cNvSpPr/>
          <p:nvPr/>
        </p:nvSpPr>
        <p:spPr>
          <a:xfrm>
            <a:off x="2464826" y="4173958"/>
            <a:ext cx="22781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นำเสนอ</a:t>
            </a:r>
            <a:r>
              <a:rPr lang="th-TH" sz="44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โดย</a:t>
            </a:r>
            <a:endParaRPr lang="th-TH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8" name="สี่เหลี่ยมผืนผ้า 17"/>
          <p:cNvSpPr/>
          <p:nvPr/>
        </p:nvSpPr>
        <p:spPr>
          <a:xfrm>
            <a:off x="4620186" y="4943399"/>
            <a:ext cx="31390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ธนกร  ทองแก้ว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995093" y="5683736"/>
            <a:ext cx="5407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dirty="0">
                <a:solidFill>
                  <a:srgbClr val="FFFF00"/>
                </a:solidFill>
                <a:cs typeface="LilyUPC" panose="020B0604020202020204" pitchFamily="34" charset="-34"/>
              </a:rPr>
              <a:t>ผู้อำนวยการโรงพยาบาลส่งเสริมสุขภาพตำบลบ้านใหม่</a:t>
            </a:r>
          </a:p>
        </p:txBody>
      </p:sp>
      <p:sp>
        <p:nvSpPr>
          <p:cNvPr id="10" name="สี่เหลี่ยมผืนผ้า 16"/>
          <p:cNvSpPr/>
          <p:nvPr/>
        </p:nvSpPr>
        <p:spPr>
          <a:xfrm>
            <a:off x="2154342" y="585589"/>
            <a:ext cx="4325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ยินดีต้อนรับทุกท่าน</a:t>
            </a:r>
            <a:endParaRPr lang="th-TH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ข้อมูลการตรวจเฝ้าระวังการกระจายยาในพื้นที่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จำนวนร้านชำ 20 แห่ง</a:t>
            </a:r>
          </a:p>
          <a:p>
            <a:pPr lvl="1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ไม่พบการขายยาโดยไม่มีใบอนุญาต</a:t>
            </a:r>
          </a:p>
          <a:p>
            <a:pPr lvl="1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ไม่พบการขายยาปฏิชีวนะ และ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endParaRPr lang="th-TH" sz="40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จำนวนรถเร่  2 คัน</a:t>
            </a:r>
          </a:p>
          <a:p>
            <a:pPr lvl="1"/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ไม่พบการขายยาโดยไม่มีใบอนุญาต</a:t>
            </a:r>
          </a:p>
          <a:p>
            <a:pPr lvl="1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ไม่พบการขายยาปฏิชีวนะ และ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endParaRPr lang="th-TH" sz="4000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40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35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th-TH" sz="4000" b="1" dirty="0" smtClean="0"/>
              <a:t/>
            </a:r>
            <a:br>
              <a:rPr lang="th-TH" sz="4000" b="1" dirty="0" smtClean="0"/>
            </a:b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จัดอบรม 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ม.เรื่อง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การใช้ยาปฏิชีวนะ</a:t>
            </a:r>
            <a:r>
              <a:rPr lang="th-TH" sz="4000" b="1" dirty="0">
                <a:latin typeface="TH SarabunPSK" pitchFamily="34" charset="-34"/>
                <a:cs typeface="TH SarabunPSK"/>
              </a:rPr>
              <a:t>และ</a:t>
            </a:r>
            <a:r>
              <a:rPr lang="th-TH" sz="4000" b="1" dirty="0" err="1">
                <a:cs typeface="TH SarabunPSK"/>
              </a:rPr>
              <a:t>ยาส</a:t>
            </a:r>
            <a:r>
              <a:rPr lang="th-TH" sz="4000" b="1" dirty="0" err="1" smtClean="0">
                <a:cs typeface="TH SarabunPSK"/>
              </a:rPr>
              <a:t>เตียรอยด์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4000" dirty="0"/>
              <a:t/>
            </a:r>
            <a:br>
              <a:rPr lang="en-US" sz="4000" dirty="0"/>
            </a:b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ตัวแทนเนื้อหา 3" descr="C:\Documents and Settings\nuch\My Documents\Dropbox\โฟลเดอร์อัพโหลดจากกล้อง\2015-04-20 18.56.3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2826"/>
            <a:ext cx="3122565" cy="38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C:\Documents and Settings\nuch\My Documents\Dropbox\โฟลเดอร์อัพโหลดจากกล้อง\2015-04-20 18.56.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39464"/>
            <a:ext cx="2753866" cy="379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Documents and Settings\nuch\My Documents\Dropbox\โฟลเดอร์อัพโหลดจากกล้อง\2015-04-20 18.56.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13" y="1539464"/>
            <a:ext cx="2853483" cy="379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8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จัดอบรม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เรื่อ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งการใช้ยาปฏิชีวนะ</a:t>
            </a:r>
            <a:r>
              <a:rPr lang="th-TH" b="1" dirty="0">
                <a:latin typeface="TH SarabunPSK" pitchFamily="34" charset="-34"/>
                <a:cs typeface="TH SarabunPSK"/>
              </a:rPr>
              <a:t>และ</a:t>
            </a:r>
            <a:r>
              <a:rPr lang="th-TH" b="1" dirty="0" err="1">
                <a:cs typeface="TH SarabunPSK"/>
              </a:rPr>
              <a:t>ยาส</a:t>
            </a:r>
            <a:r>
              <a:rPr lang="th-TH" b="1" dirty="0" err="1" smtClean="0">
                <a:cs typeface="TH SarabunPSK"/>
              </a:rPr>
              <a:t>เตียรอยด์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39341"/>
            <a:ext cx="8579296" cy="5102027"/>
          </a:xfrm>
        </p:spPr>
        <p:txBody>
          <a:bodyPr>
            <a:noAutofit/>
          </a:bodyPr>
          <a:lstStyle/>
          <a:p>
            <a:r>
              <a:rPr lang="th-TH" sz="3600" b="1" u="sng" dirty="0" smtClean="0">
                <a:cs typeface="TH SarabunPSK"/>
              </a:rPr>
              <a:t>ผล</a:t>
            </a:r>
            <a:r>
              <a:rPr lang="th-TH" sz="3600" b="1" u="sng" dirty="0">
                <a:cs typeface="TH SarabunPSK"/>
              </a:rPr>
              <a:t>การประเมินความรู้เกี่ยวกับการใช้ยา</a:t>
            </a:r>
            <a:r>
              <a:rPr lang="th-TH" sz="3600" b="1" u="sng" dirty="0" smtClean="0">
                <a:cs typeface="TH SarabunPSK"/>
              </a:rPr>
              <a:t>ปฏิชีวนะ</a:t>
            </a:r>
            <a:r>
              <a:rPr lang="th-TH" sz="3600" dirty="0" smtClean="0">
                <a:latin typeface="TH SarabunPSK" pitchFamily="34" charset="-34"/>
                <a:cs typeface="TH SarabunPSK"/>
              </a:rPr>
              <a:t>และ</a:t>
            </a:r>
          </a:p>
          <a:p>
            <a:pPr marL="0" indent="0">
              <a:buNone/>
            </a:pPr>
            <a:r>
              <a:rPr lang="th-TH" sz="3600" dirty="0">
                <a:cs typeface="TH SarabunPSK"/>
              </a:rPr>
              <a:t> </a:t>
            </a:r>
            <a:r>
              <a:rPr lang="th-TH" sz="3600" dirty="0" smtClean="0">
                <a:cs typeface="TH SarabunPSK"/>
              </a:rPr>
              <a:t>   </a:t>
            </a:r>
            <a:r>
              <a:rPr lang="th-TH" sz="3600" dirty="0" err="1" smtClean="0">
                <a:cs typeface="TH SarabunPSK"/>
              </a:rPr>
              <a:t>ยาส</a:t>
            </a:r>
            <a:r>
              <a:rPr lang="th-TH" sz="3600" dirty="0" err="1">
                <a:cs typeface="TH SarabunPSK"/>
              </a:rPr>
              <a:t>เตียรอยด์</a:t>
            </a:r>
            <a:r>
              <a:rPr lang="th-TH" sz="3600" u="sng" dirty="0" smtClean="0">
                <a:cs typeface="TH SarabunPSK"/>
              </a:rPr>
              <a:t>ของ </a:t>
            </a:r>
            <a:r>
              <a:rPr lang="th-TH" sz="3600" u="sng" dirty="0">
                <a:cs typeface="TH SarabunPSK"/>
              </a:rPr>
              <a:t>อาสาสมัครชุมชน ตำบลบ้านใหม่</a:t>
            </a:r>
            <a:endParaRPr lang="en-US" sz="3600" dirty="0">
              <a:cs typeface="TH SarabunPSK"/>
            </a:endParaRPr>
          </a:p>
          <a:p>
            <a:pPr lvl="0"/>
            <a:r>
              <a:rPr lang="th-TH" sz="3600" dirty="0">
                <a:cs typeface="TH SarabunPSK"/>
              </a:rPr>
              <a:t>อาสาสมัครชุมชน ยังไม่เข้าใจเกี่ยวกับการใช้ยาปฏิชีวนะ </a:t>
            </a:r>
            <a:r>
              <a:rPr lang="th-TH" sz="3600" b="1" u="sng" dirty="0">
                <a:cs typeface="TH SarabunPSK"/>
              </a:rPr>
              <a:t>โดยส่วนใหญ่ตอบได้ถูกต้อง 7 ใน 16 ข้อ (คิดเป็น 43.75</a:t>
            </a:r>
            <a:r>
              <a:rPr lang="en-US" sz="3600" b="1" u="sng" dirty="0">
                <a:cs typeface="TH SarabunPSK"/>
              </a:rPr>
              <a:t>%)</a:t>
            </a:r>
            <a:r>
              <a:rPr lang="en-US" sz="3600" dirty="0">
                <a:cs typeface="TH SarabunPSK"/>
              </a:rPr>
              <a:t> </a:t>
            </a:r>
            <a:endParaRPr lang="th-TH" sz="3600" dirty="0" smtClean="0">
              <a:cs typeface="TH SarabunPSK"/>
            </a:endParaRPr>
          </a:p>
          <a:p>
            <a:pPr lvl="0"/>
            <a:r>
              <a:rPr lang="th-TH" sz="3600" dirty="0" smtClean="0">
                <a:cs typeface="TH SarabunPSK"/>
              </a:rPr>
              <a:t> </a:t>
            </a:r>
            <a:r>
              <a:rPr lang="th-TH" sz="3600" u="sng" dirty="0">
                <a:cs typeface="TH SarabunPSK"/>
              </a:rPr>
              <a:t>ส่วนใหญ่ยังเข้าใจว่ายาปฏิชีวนะเป็นยาแก้อักเสบ </a:t>
            </a:r>
            <a:endParaRPr lang="th-TH" sz="3600" u="sng" dirty="0" smtClean="0">
              <a:cs typeface="TH SarabunPSK"/>
            </a:endParaRPr>
          </a:p>
          <a:p>
            <a:pPr marL="0" indent="0">
              <a:buNone/>
            </a:pPr>
            <a:r>
              <a:rPr lang="th-TH" sz="3600" dirty="0" smtClean="0">
                <a:cs typeface="TH SarabunPSK"/>
              </a:rPr>
              <a:t>      </a:t>
            </a:r>
            <a:r>
              <a:rPr lang="th-TH" sz="3600" u="sng" dirty="0" smtClean="0">
                <a:cs typeface="TH SarabunPSK"/>
              </a:rPr>
              <a:t>และ</a:t>
            </a:r>
            <a:r>
              <a:rPr lang="th-TH" sz="3600" u="sng" dirty="0">
                <a:cs typeface="TH SarabunPSK"/>
              </a:rPr>
              <a:t>ยังมีความเชื่อว่า</a:t>
            </a:r>
            <a:r>
              <a:rPr lang="th-TH" sz="3600" u="sng" dirty="0" smtClean="0">
                <a:cs typeface="TH SarabunPSK"/>
              </a:rPr>
              <a:t>ต้องเลือกใช้</a:t>
            </a:r>
            <a:r>
              <a:rPr lang="th-TH" sz="3600" u="sng" dirty="0">
                <a:cs typeface="TH SarabunPSK"/>
              </a:rPr>
              <a:t>ยาปฏิชีวนะเมื่อเจ็บป่วย </a:t>
            </a:r>
            <a:endParaRPr lang="en-US" sz="3600" dirty="0">
              <a:cs typeface="TH SarabunPSK"/>
            </a:endParaRPr>
          </a:p>
          <a:p>
            <a:pPr lvl="0"/>
            <a:r>
              <a:rPr lang="th-TH" sz="3600" u="sng" dirty="0">
                <a:cs typeface="TH SarabunPSK"/>
              </a:rPr>
              <a:t>หลังให้ความรู้</a:t>
            </a:r>
            <a:r>
              <a:rPr lang="th-TH" sz="3600" dirty="0">
                <a:cs typeface="TH SarabunPSK"/>
              </a:rPr>
              <a:t>ที่ถูกต้อง </a:t>
            </a:r>
            <a:r>
              <a:rPr lang="th-TH" sz="3600" dirty="0" smtClean="0">
                <a:cs typeface="TH SarabunPSK"/>
              </a:rPr>
              <a:t>พบว่าส่วน</a:t>
            </a:r>
            <a:r>
              <a:rPr lang="th-TH" sz="3600" dirty="0">
                <a:cs typeface="TH SarabunPSK"/>
              </a:rPr>
              <a:t>ใหญ่ตอบได้ถูกต้อง (</a:t>
            </a:r>
            <a:r>
              <a:rPr lang="th-TH" sz="3600" dirty="0" smtClean="0">
                <a:cs typeface="TH SarabunPSK"/>
              </a:rPr>
              <a:t>คิด</a:t>
            </a:r>
            <a:r>
              <a:rPr lang="th-TH" sz="3600" dirty="0">
                <a:cs typeface="TH SarabunPSK"/>
              </a:rPr>
              <a:t>เป็น 100 %)</a:t>
            </a:r>
            <a:endParaRPr lang="en-US" sz="3600" dirty="0">
              <a:cs typeface="TH SarabunPSK"/>
            </a:endParaRPr>
          </a:p>
          <a:p>
            <a:endParaRPr lang="th-TH" sz="3600" dirty="0"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26140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จัดอบรมนักเรียนเรื่องการใช้ยาให้ปลอดภัย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92" y="1484784"/>
            <a:ext cx="4906888" cy="2232248"/>
          </a:xfrm>
        </p:spPr>
        <p:txBody>
          <a:bodyPr>
            <a:no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ให้ความรู้เรื่องการใช้ยาให้ปลอดภัยแก่นักเรียน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และอย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.น้อย โรงเรียนชุมชนวัดสุเมธ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C:\Documents and Settings\nuch\My Documents\Dropbox\โฟลเดอร์อัพโหลดจากกล้อง\2015-05-19 12.33.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23" y="1484784"/>
            <a:ext cx="4055977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Documents and Settings\nuch\My Documents\Dropbox\โฟลเดอร์อัพโหลดจากกล้อง\2015-05-19 23.43.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482453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C:\Documents and Settings\nuch\My Documents\Dropbox\โฟลเดอร์อัพโหลดจากกล้อง\2015-05-19 23.43.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23" y="4378768"/>
            <a:ext cx="4055977" cy="23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จัดอบรมนักเรียนเรื่องการใช้ยาให้ปลอดภัย</a:t>
            </a:r>
            <a:endParaRPr lang="th-TH" dirty="0"/>
          </a:p>
        </p:txBody>
      </p:sp>
      <p:pic>
        <p:nvPicPr>
          <p:cNvPr id="4" name="รูปภาพ 3" descr="C:\Documents and Settings\nuch\My Documents\Dropbox\โฟลเดอร์อัพโหลดจากกล้อง\2015-05-19 21.44.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00404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C:\Documents and Settings\nuch\My Documents\Dropbox\โฟลเดอร์อัพโหลดจากกล้อง\2015-05-19 12.35.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4139952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49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4" y="1844824"/>
            <a:ext cx="8820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โครงการส่งเสริมทักษะการใช้</a:t>
            </a: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ยา</a:t>
            </a:r>
          </a:p>
          <a:p>
            <a:pPr algn="ctr"/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ปลอดภัยใน</a:t>
            </a: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ชุมชนตำบลบ้านใหม่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291907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7774" y="18827"/>
            <a:ext cx="8229600" cy="1143000"/>
          </a:xfrm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กิจกรรมการสำรวจการใช้ยาในครัวเรือน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ตัวแทนเนื้อหา 3" descr="D:\ป้อ\ยาปลอดภัย58\รูปโครงการยาปลอดภัย\2015-01-22 08.59.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6844"/>
            <a:ext cx="3888433" cy="223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1-22 09.00.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10" y="4361286"/>
            <a:ext cx="4541102" cy="249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ตัวแทนเนื้อหา 6" descr="D:\ป้อ\ยาปลอดภัย58\รูปโครงการยาปลอดภัย\2015-03-16 15.20.49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26" y="1161828"/>
            <a:ext cx="4333074" cy="290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D:\ป้อ\ยาปลอดภัย58\รูปโครงการยาปลอดภัย\2015-03-16 14.41.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89" y="4208929"/>
            <a:ext cx="4128611" cy="26490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สี่เหลี่ยมผืนผ้า 9"/>
          <p:cNvSpPr/>
          <p:nvPr/>
        </p:nvSpPr>
        <p:spPr>
          <a:xfrm>
            <a:off x="427774" y="10527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u="sng" dirty="0" smtClean="0"/>
              <a:t>เจ้าหน้าที่</a:t>
            </a:r>
            <a:r>
              <a:rPr lang="th-TH" b="1" u="sng" dirty="0"/>
              <a:t>รพ.สต. </a:t>
            </a:r>
            <a:r>
              <a:rPr lang="th-TH" b="1" u="sng" dirty="0" err="1"/>
              <a:t>อส</a:t>
            </a:r>
            <a:r>
              <a:rPr lang="th-TH" b="1" u="sng" dirty="0"/>
              <a:t>ม. และเภสัชกร ร่วมกันสำรวจการใช้ยาในหมู่บ้าน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กิจกรรมการสำรวจการใช้ยาในครัวเรือน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D:\ป้อ\ยาปลอดภัย58\รูปโครงการยาปลอดภัย\2015-03-16 14.42.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08842"/>
            <a:ext cx="201622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1-22 09.01.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83" y="1412776"/>
            <a:ext cx="1946098" cy="292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 descr="D:\ป้อ\ยาปลอดภัย58\รูปโครงการยาปลอดภัย\2015-01-22 09.00.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53" y="1455591"/>
            <a:ext cx="1938103" cy="288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 descr="D:\ป้อ\ยาปลอดภัย58\รูปโครงการยาปลอดภัย\2015-03-27 16.26.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76890"/>
            <a:ext cx="2819400" cy="211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 descr="D:\ป้อ\ยาปลอดภัย58\รูปโครงการยาปลอดภัย\2015-01-30 07.31.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37112"/>
            <a:ext cx="3816424" cy="2030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2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กิจกรรมการสำรวจการใช้ยาในครัวเรือน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11560" y="10527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u="sng" dirty="0"/>
              <a:t>รูปคนในชุมชนที่มีการใช้ยา</a:t>
            </a:r>
            <a:r>
              <a:rPr lang="th-TH" b="1" u="sng" dirty="0" smtClean="0"/>
              <a:t>สมุนไพร</a:t>
            </a:r>
          </a:p>
          <a:p>
            <a:r>
              <a:rPr lang="th-TH" b="1" u="sng" dirty="0" smtClean="0"/>
              <a:t>และ</a:t>
            </a:r>
            <a:r>
              <a:rPr lang="th-TH" b="1" u="sng" dirty="0"/>
              <a:t>ยาปฏิชีวนะ</a:t>
            </a:r>
            <a:endParaRPr lang="en-US" dirty="0"/>
          </a:p>
        </p:txBody>
      </p:sp>
      <p:pic>
        <p:nvPicPr>
          <p:cNvPr id="5" name="รูปภาพ 4" descr="D:\ป้อ\ยาปลอดภัย58\รูปโครงการยาปลอดภัย\2015-01-22 08.59.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" y="2006843"/>
            <a:ext cx="2361431" cy="451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1-22 09.01.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43" y="2038083"/>
            <a:ext cx="2453527" cy="448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D:\ป้อ\ยาปลอดภัย58\รูปโครงการยาปลอดภัย\2015-01-22 09.00.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71" y="2038083"/>
            <a:ext cx="2114205" cy="448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D:\ป้อ\ยาปลอดภัย58\รูปโครงการยาปลอดภัย\2015-01-30 07.30.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24208"/>
            <a:ext cx="2123728" cy="4401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กิจกรรมการสำรวจการใช้ยาในครัวเรือน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D:\ป้อ\ยาปลอดภัย58\รูปโครงการยาปลอดภัย\2015-01-30 07.31.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2" y="1268759"/>
            <a:ext cx="1681722" cy="256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1-30 07.31.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81" y="1268759"/>
            <a:ext cx="1750491" cy="258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1-30 07.31.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0" y="1268758"/>
            <a:ext cx="1882386" cy="256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D:\ป้อ\ยาปลอดภัย58\รูปโครงการยาปลอดภัย\2015-01-30 07.31.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97" y="1268758"/>
            <a:ext cx="1935636" cy="264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D:\ป้อ\ยาปลอดภัย58\รูปโครงการยาปลอดภัย\2015-01-30 07.30.5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57" y="3840510"/>
            <a:ext cx="1766812" cy="259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D:\ป้อ\ยาปลอดภัย58\รูปโครงการยาปลอดภัย\2015-01-30 07.30.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781" y="1268759"/>
            <a:ext cx="1813600" cy="266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 descr="D:\ป้อ\ยาปลอดภัย58\รูปโครงการยาปลอดภัย\2015-01-30 07.30.3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65" y="3850093"/>
            <a:ext cx="1871504" cy="258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 descr="D:\ป้อ\ยาปลอดภัย58\รูปโครงการยาปลอดภัย\2015-01-30 07.30.3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81" y="3853844"/>
            <a:ext cx="1837920" cy="259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 descr="D:\ป้อ\ยาปลอดภัย58\รูปโครงการยาปลอดภัย\2015-01-30 07.31.3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29" y="3850093"/>
            <a:ext cx="1937238" cy="263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รูปภาพ 12" descr="D:\ป้อ\ยาปลอดภัย58\รูปโครงการยาปลอดภัย\2015-01-30 07.30.4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782" y="3867180"/>
            <a:ext cx="1813600" cy="2621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1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แผนที่แสดงเขตอำเภอมหารา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4" y="692696"/>
            <a:ext cx="6645614" cy="519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059832" y="28329"/>
            <a:ext cx="3600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sz="4800" dirty="0">
                <a:cs typeface="LilyUPC" panose="020B0604020202020204" pitchFamily="34" charset="-34"/>
              </a:rPr>
              <a:t>แผนที่อำเภอมหาราช</a:t>
            </a:r>
          </a:p>
        </p:txBody>
      </p:sp>
      <p:sp>
        <p:nvSpPr>
          <p:cNvPr id="6" name="สี่เหลี่ยมผืนผ้า 4"/>
          <p:cNvSpPr>
            <a:spLocks noChangeArrowheads="1"/>
          </p:cNvSpPr>
          <p:nvPr/>
        </p:nvSpPr>
        <p:spPr bwMode="auto">
          <a:xfrm>
            <a:off x="3554978" y="1000672"/>
            <a:ext cx="3527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dirty="0">
                <a:cs typeface="LilyUPC" panose="020B0604020202020204" pitchFamily="34" charset="-34"/>
              </a:rPr>
              <a:t>  อ.บ้านแพรก  จ.พระนครศรีอยุธยา</a:t>
            </a:r>
          </a:p>
        </p:txBody>
      </p:sp>
      <p:sp>
        <p:nvSpPr>
          <p:cNvPr id="7" name="สี่เหลี่ยมผืนผ้า 7"/>
          <p:cNvSpPr>
            <a:spLocks noChangeArrowheads="1"/>
          </p:cNvSpPr>
          <p:nvPr/>
        </p:nvSpPr>
        <p:spPr bwMode="auto">
          <a:xfrm>
            <a:off x="1223963" y="2766119"/>
            <a:ext cx="1403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dirty="0">
                <a:cs typeface="LilyUPC" panose="020B0604020202020204" pitchFamily="34" charset="-34"/>
              </a:rPr>
              <a:t>จ.อ่างทอง</a:t>
            </a:r>
          </a:p>
        </p:txBody>
      </p:sp>
      <p:sp>
        <p:nvSpPr>
          <p:cNvPr id="8" name="สี่เหลี่ยมผืนผ้า 6"/>
          <p:cNvSpPr>
            <a:spLocks noChangeArrowheads="1"/>
          </p:cNvSpPr>
          <p:nvPr/>
        </p:nvSpPr>
        <p:spPr bwMode="auto">
          <a:xfrm>
            <a:off x="2771775" y="5661025"/>
            <a:ext cx="3816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dirty="0">
                <a:cs typeface="LilyUPC" panose="020B0604020202020204" pitchFamily="34" charset="-34"/>
              </a:rPr>
              <a:t>อ.บางปะหัน     จ.พระนครศรีอยุธยา</a:t>
            </a:r>
          </a:p>
        </p:txBody>
      </p:sp>
      <p:sp>
        <p:nvSpPr>
          <p:cNvPr id="9" name="สี่เหลี่ยมผืนผ้า 5"/>
          <p:cNvSpPr>
            <a:spLocks noChangeArrowheads="1"/>
          </p:cNvSpPr>
          <p:nvPr/>
        </p:nvSpPr>
        <p:spPr bwMode="auto">
          <a:xfrm>
            <a:off x="7082403" y="2766119"/>
            <a:ext cx="1439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dirty="0">
                <a:cs typeface="LilyUPC" panose="020B0604020202020204" pitchFamily="34" charset="-34"/>
              </a:rPr>
              <a:t>จ.สระบุรี</a:t>
            </a:r>
          </a:p>
        </p:txBody>
      </p:sp>
    </p:spTree>
    <p:extLst>
      <p:ext uri="{BB962C8B-B14F-4D97-AF65-F5344CB8AC3E}">
        <p14:creationId xmlns:p14="http://schemas.microsoft.com/office/powerpoint/2010/main" val="21796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กิจกรรมการสำรวจการใช้ยาในครัวเรือน</a:t>
            </a:r>
            <a:endParaRPr lang="th-TH" dirty="0"/>
          </a:p>
        </p:txBody>
      </p:sp>
      <p:pic>
        <p:nvPicPr>
          <p:cNvPr id="5" name="รูปภาพ 4" descr="C:\Documents and Settings\nuch\My Documents\Dropbox\โฟลเดอร์อัพโหลดจากกล้อง\2015-04-20 14.43.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8080"/>
            <a:ext cx="3073524" cy="317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1-22 09.01.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1183"/>
            <a:ext cx="2121024" cy="317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D:\ป้อ\ยาปลอดภัย58\รูปโครงการยาปลอดภัย\2015-04-02 14.45.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1184"/>
            <a:ext cx="3467100" cy="3175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3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2512" y="-171400"/>
            <a:ext cx="8229600" cy="1143000"/>
          </a:xfrm>
        </p:spPr>
        <p:txBody>
          <a:bodyPr/>
          <a:lstStyle/>
          <a:p>
            <a:r>
              <a:rPr lang="th-TH" b="1" dirty="0"/>
              <a:t>กิจกรรมการสำรวจการใช้ยาในครัวเรือน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2512" y="764704"/>
            <a:ext cx="8229600" cy="5949280"/>
          </a:xfrm>
        </p:spPr>
        <p:txBody>
          <a:bodyPr>
            <a:noAutofit/>
          </a:bodyPr>
          <a:lstStyle/>
          <a:p>
            <a:r>
              <a:rPr lang="th-TH" sz="2500" b="1" u="sng" dirty="0"/>
              <a:t>สรุปผลการสำรวจยาในครัวเรือน</a:t>
            </a:r>
            <a:endParaRPr lang="en-US" sz="2500" b="1" dirty="0"/>
          </a:p>
          <a:p>
            <a:pPr lvl="0"/>
            <a:r>
              <a:rPr lang="th-TH" sz="2500" b="1" dirty="0"/>
              <a:t>จากการสำรวจประชาชนใน</a:t>
            </a:r>
            <a:r>
              <a:rPr lang="th-TH" sz="2500" b="1" dirty="0" smtClean="0"/>
              <a:t>พื้นที่ตำบลบ้านใหม่ทั้งสิ้น </a:t>
            </a:r>
            <a:r>
              <a:rPr lang="th-TH" sz="2500" b="1" dirty="0"/>
              <a:t>118 คน </a:t>
            </a:r>
            <a:endParaRPr lang="en-US" sz="2500" b="1" dirty="0"/>
          </a:p>
          <a:p>
            <a:pPr lvl="0"/>
            <a:r>
              <a:rPr lang="th-TH" sz="2500" b="1" dirty="0"/>
              <a:t>ร้อยละ 80.50 ที่ไม่รู้จักว่ายาปฏิชีวนะเป็นยาฆ่าเชื้อแบคทีเรีย </a:t>
            </a:r>
            <a:endParaRPr lang="th-TH" sz="2500" b="1" dirty="0" smtClean="0"/>
          </a:p>
          <a:p>
            <a:pPr marL="0" lvl="0" indent="0">
              <a:buNone/>
            </a:pPr>
            <a:r>
              <a:rPr lang="th-TH" sz="2500" b="1" dirty="0"/>
              <a:t> </a:t>
            </a:r>
            <a:r>
              <a:rPr lang="th-TH" sz="2500" b="1" dirty="0" smtClean="0"/>
              <a:t>  (</a:t>
            </a:r>
            <a:r>
              <a:rPr lang="th-TH" sz="2500" b="1" dirty="0"/>
              <a:t>95 คนใน118 คน) </a:t>
            </a:r>
            <a:endParaRPr lang="en-US" sz="2500" b="1" dirty="0"/>
          </a:p>
          <a:p>
            <a:pPr lvl="0"/>
            <a:r>
              <a:rPr lang="th-TH" sz="2500" b="1" dirty="0"/>
              <a:t>ร้อยละ 64.41 ที่ไม่รู้ว่า</a:t>
            </a:r>
            <a:r>
              <a:rPr lang="th-TH" sz="2500" b="1" dirty="0" err="1"/>
              <a:t>ยาสเตียรอยด์</a:t>
            </a:r>
            <a:r>
              <a:rPr lang="th-TH" sz="2500" b="1" dirty="0"/>
              <a:t>เป็นยาที่ต้องสั่งจ่ายโดยแพทย์ไม่ควรซื้อมารับประทานเอง (76 คนใน 118 คน) </a:t>
            </a:r>
            <a:endParaRPr lang="en-US" sz="2500" b="1" dirty="0"/>
          </a:p>
          <a:p>
            <a:pPr lvl="0"/>
            <a:r>
              <a:rPr lang="th-TH" sz="2500" b="1" dirty="0"/>
              <a:t>ร้อยละ 92.37 ไม่เคยเอายาปฏิชีวนะที่กินไม่หมดไปให้คนอื่น (109 คนใน 118 คน)</a:t>
            </a:r>
            <a:endParaRPr lang="en-US" sz="2500" b="1" dirty="0"/>
          </a:p>
          <a:p>
            <a:pPr lvl="0"/>
            <a:r>
              <a:rPr lang="th-TH" sz="2500" b="1" dirty="0"/>
              <a:t>ร้อยละ 94.06 ได้ยาปฏิชีวนะจากโรงพยาบาลของรัฐ (111 คนใน118 คน)</a:t>
            </a:r>
            <a:endParaRPr lang="en-US" sz="2500" b="1" dirty="0"/>
          </a:p>
          <a:p>
            <a:pPr lvl="0"/>
            <a:r>
              <a:rPr lang="th-TH" sz="2500" b="1" dirty="0"/>
              <a:t>ร้อยละ 23.72 ซื้อยาสมุนไพรมารับประทานเอง โดยที่</a:t>
            </a:r>
            <a:endParaRPr lang="en-US" sz="2500" b="1" dirty="0"/>
          </a:p>
          <a:p>
            <a:r>
              <a:rPr lang="th-TH" sz="2500" b="1" dirty="0"/>
              <a:t>   -ร้อยละ 90 ของสมุนไพรที่ซื้อมารับประทานตรวจพบสา</a:t>
            </a:r>
            <a:r>
              <a:rPr lang="th-TH" sz="2500" b="1" dirty="0" err="1"/>
              <a:t>รสเตียรอยด์</a:t>
            </a:r>
            <a:r>
              <a:rPr lang="th-TH" sz="2500" b="1" dirty="0"/>
              <a:t> </a:t>
            </a:r>
            <a:endParaRPr lang="en-US" sz="2500" b="1" dirty="0"/>
          </a:p>
          <a:p>
            <a:r>
              <a:rPr lang="th-TH" sz="2500" b="1" dirty="0"/>
              <a:t>   -ร้อยละ 50 แหล่งที่มาของ</a:t>
            </a:r>
            <a:r>
              <a:rPr lang="th-TH" sz="2500" b="1" dirty="0" err="1"/>
              <a:t>ยาสเตียรอยด์</a:t>
            </a:r>
            <a:r>
              <a:rPr lang="th-TH" sz="2500" b="1" dirty="0"/>
              <a:t> มาจากประชาชนในพื้นที่ซื้อ</a:t>
            </a:r>
            <a:r>
              <a:rPr lang="th-TH" sz="2500" b="1" dirty="0" smtClean="0"/>
              <a:t>มา </a:t>
            </a:r>
          </a:p>
          <a:p>
            <a:pPr marL="0" indent="0">
              <a:buNone/>
            </a:pPr>
            <a:r>
              <a:rPr lang="th-TH" sz="2500" b="1" dirty="0"/>
              <a:t> </a:t>
            </a:r>
            <a:r>
              <a:rPr lang="th-TH" sz="2500" b="1" dirty="0" smtClean="0"/>
              <a:t>         รับประทาน</a:t>
            </a:r>
            <a:r>
              <a:rPr lang="th-TH" sz="2500" b="1" dirty="0"/>
              <a:t>แล้ว</a:t>
            </a:r>
            <a:r>
              <a:rPr lang="th-TH" sz="2500" b="1" dirty="0" smtClean="0"/>
              <a:t>ขาย    </a:t>
            </a:r>
            <a:r>
              <a:rPr lang="th-TH" sz="2500" b="1" dirty="0"/>
              <a:t>กันในชุมชนจากคำบอกเล่าปากต่อปาก</a:t>
            </a:r>
            <a:endParaRPr lang="en-US" sz="2500" b="1" dirty="0"/>
          </a:p>
          <a:p>
            <a:endParaRPr lang="th-TH" sz="2500" b="1" dirty="0"/>
          </a:p>
        </p:txBody>
      </p:sp>
    </p:spTree>
    <p:extLst>
      <p:ext uri="{BB962C8B-B14F-4D97-AF65-F5344CB8AC3E}">
        <p14:creationId xmlns:p14="http://schemas.microsoft.com/office/powerpoint/2010/main" val="15607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ที่ตรวจพบใน ตำบลบ้านใหม่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D:\ป้อ\ยาปลอดภัย58\รูปโครงการยาปลอดภัย\2015-01-22 08.59.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24743"/>
            <a:ext cx="3456383" cy="25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1-22 09.05.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295232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4-02 14.37.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" y="3804935"/>
            <a:ext cx="3459089" cy="266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http://pr.moph.go.th/iprg/news_pic/pij6bfmqmyud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04936"/>
            <a:ext cx="2952328" cy="264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2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ที่ตรวจพบใน ตำบลบ้านใหม่</a:t>
            </a:r>
            <a:endParaRPr lang="th-TH" dirty="0"/>
          </a:p>
        </p:txBody>
      </p:sp>
      <p:pic>
        <p:nvPicPr>
          <p:cNvPr id="4" name="รูปภาพ 3" descr="D:\ป้อ\ยาปลอดภัย58\รูปโครงการยาปลอดภัย\2015-01-22 09.00.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131840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4-20 18.56.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2088232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4-20 18.55.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1944216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D:\ป้อ\ยาปลอดภัย58\รูปโครงการยาปลอดภัย\2015-04-20 18.55.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00808"/>
            <a:ext cx="1979712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4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ที่ตรวจพบใน ตำบลบ้านใหม่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432233"/>
            <a:ext cx="8229600" cy="4525963"/>
          </a:xfrm>
        </p:spPr>
        <p:txBody>
          <a:bodyPr>
            <a:noAutofit/>
          </a:bodyPr>
          <a:lstStyle/>
          <a:p>
            <a:r>
              <a:rPr lang="th-TH" sz="3600" b="1" dirty="0" smtClean="0"/>
              <a:t>ผลการสำรวจยาในครัวเรือน พบตัวอย่างที่มี</a:t>
            </a:r>
          </a:p>
          <a:p>
            <a:pPr marL="0" indent="0">
              <a:buNone/>
            </a:pPr>
            <a:r>
              <a:rPr lang="th-TH" sz="3600" b="1" dirty="0" smtClean="0"/>
              <a:t>สา</a:t>
            </a:r>
            <a:r>
              <a:rPr lang="th-TH" sz="3600" b="1" dirty="0" err="1" smtClean="0"/>
              <a:t>รสเตียรอยด์</a:t>
            </a:r>
            <a:r>
              <a:rPr lang="th-TH" sz="3600" b="1" dirty="0" smtClean="0"/>
              <a:t> ดังนี้ </a:t>
            </a:r>
            <a:r>
              <a:rPr lang="en-US" sz="3600" b="1" dirty="0" smtClean="0"/>
              <a:t>:</a:t>
            </a:r>
            <a:r>
              <a:rPr lang="th-TH" sz="3600" b="1" dirty="0" smtClean="0"/>
              <a:t>-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 smtClean="0"/>
              <a:t>- สมุนไพร หมอชู   		2  ครัวเรือน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 smtClean="0"/>
              <a:t>- สมุนไพร 108    		12 ครัวเรือน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 smtClean="0"/>
              <a:t>- สมุนไพร3วันรู้ผล	 	3  ครัวเรือน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 smtClean="0"/>
              <a:t>- สมุนไพร อายุวัฒนะ	 3  ครัวเรือน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 smtClean="0"/>
              <a:t>- น้ำสมุนไพรกษัยเส้น	 1  ครัวเรือน</a:t>
            </a:r>
          </a:p>
          <a:p>
            <a:pPr marL="0" indent="0" algn="ctr">
              <a:buNone/>
            </a:pPr>
            <a:r>
              <a:rPr lang="th-TH" sz="3600" b="1" dirty="0" smtClean="0"/>
              <a:t>รวม </a:t>
            </a:r>
            <a:r>
              <a:rPr lang="en-US" sz="3600" b="1" dirty="0" smtClean="0"/>
              <a:t>21 </a:t>
            </a:r>
            <a:r>
              <a:rPr lang="th-TH" sz="3600" b="1" dirty="0" smtClean="0"/>
              <a:t>ครัวเรือน (มี ๑ ครัวเรือนที่พบ </a:t>
            </a:r>
            <a:r>
              <a:rPr lang="en-US" sz="3600" b="1" dirty="0" smtClean="0"/>
              <a:t>2 </a:t>
            </a:r>
            <a:r>
              <a:rPr lang="th-TH" sz="3600" b="1" dirty="0" smtClean="0"/>
              <a:t>อย่าง)</a:t>
            </a:r>
            <a:endParaRPr lang="th-TH" sz="3600" b="1" dirty="0"/>
          </a:p>
        </p:txBody>
      </p:sp>
    </p:spTree>
    <p:extLst>
      <p:ext uri="{BB962C8B-B14F-4D97-AF65-F5344CB8AC3E}">
        <p14:creationId xmlns:p14="http://schemas.microsoft.com/office/powerpoint/2010/main" val="37346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1143000"/>
          </a:xfrm>
        </p:spPr>
        <p:txBody>
          <a:bodyPr>
            <a:no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ประชุมเจ้าหน้าที่  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อสม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 กำนัน  ผู้ใหญ่บ้านและ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br>
              <a:rPr lang="th-TH" sz="40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เพื่อรับทราบการดำเนินงานตามโครงการและแจ้งให้ประชาชนทราบ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พร้อมทั้งแต่งตั้งคณะทำงานและเฝ้าระวังการใช้ยาให้ปลอดภัยในชุมชน</a:t>
            </a:r>
            <a:endParaRPr lang="th-TH" sz="3200" dirty="0"/>
          </a:p>
        </p:txBody>
      </p:sp>
      <p:pic>
        <p:nvPicPr>
          <p:cNvPr id="6" name="Picture 5" descr="C:\Documents and Settings\Administrator\My Documents\My Pictures\เยี่ยมผู้สูงอายุ\DSC01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712968" cy="451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1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การเยี่ยมบ้านและการประเมินผู้ป่วยที่เสี่ยงอันตรายจากการบริโภค</a:t>
            </a:r>
            <a:r>
              <a:rPr lang="th-TH" b="1" u="sng" dirty="0" err="1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/>
              <a:t>มีการเยี่ยมบ้านไปแล้ว 4 ราย (อยู่ในระหว่างดำเนินการ) พบว่า</a:t>
            </a:r>
            <a:r>
              <a:rPr lang="en-US" sz="3600" b="1" dirty="0" smtClean="0"/>
              <a:t>:</a:t>
            </a:r>
            <a:r>
              <a:rPr lang="th-TH" sz="3600" b="1" dirty="0" smtClean="0"/>
              <a:t>-</a:t>
            </a:r>
          </a:p>
          <a:p>
            <a:pPr marL="0" indent="0">
              <a:buNone/>
            </a:pPr>
            <a:r>
              <a:rPr lang="th-TH" sz="3600" b="1" dirty="0"/>
              <a:t> </a:t>
            </a:r>
            <a:r>
              <a:rPr lang="th-TH" sz="3600" b="1" dirty="0" smtClean="0"/>
              <a:t>   - รายที่1 มีอาการกล้ามเนื้ออ่อนแรง หนอกที่คอ และขาบวม</a:t>
            </a:r>
          </a:p>
          <a:p>
            <a:pPr marL="0" indent="0">
              <a:buNone/>
            </a:pPr>
            <a:r>
              <a:rPr lang="th-TH" sz="3600" b="1" dirty="0" smtClean="0"/>
              <a:t>    - รายที่ 2 มีอาการกล้ามเนื้ออ่อนแรง </a:t>
            </a:r>
          </a:p>
          <a:p>
            <a:pPr marL="0" indent="0">
              <a:buNone/>
            </a:pPr>
            <a:r>
              <a:rPr lang="th-TH" sz="3600" b="1" dirty="0" smtClean="0"/>
              <a:t>    - รายที่ 3 มีอาการหน้าบวม  </a:t>
            </a:r>
          </a:p>
          <a:p>
            <a:pPr marL="0" indent="0">
              <a:buNone/>
            </a:pPr>
            <a:r>
              <a:rPr lang="th-TH" sz="3600" b="1" dirty="0" smtClean="0"/>
              <a:t>    - รายที่ 4 มีอาการอ้วนขึ้น</a:t>
            </a:r>
            <a:endParaRPr lang="th-TH" sz="3600" b="1" dirty="0"/>
          </a:p>
        </p:txBody>
      </p:sp>
      <p:pic>
        <p:nvPicPr>
          <p:cNvPr id="4" name="รูปภาพ 5" descr="C:\Documents and Settings\nuch\My Documents\Dropbox\โฟลเดอร์อัพโหลดจากกล้อง\2015-03-27 16.26.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032"/>
            <a:ext cx="3203848" cy="298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1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การเยี่ยมบ้านและการประเมินผู้ป่วยที่เสี่ยงอันตรายจากการบริโภค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pic>
        <p:nvPicPr>
          <p:cNvPr id="4" name="รูปภาพ 3" descr="D:\ป้อ\ยาปลอดภัย58\รูปโครงการยาปลอดภัย\2015-03-27 16.33.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81" y="1848572"/>
            <a:ext cx="2351004" cy="4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3-27 16.34.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85" y="1839444"/>
            <a:ext cx="2236415" cy="4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Documents and Settings\nuch\My Documents\Dropbox\โฟลเดอร์อัพโหลดจากกล้อง\2015-03-27 16.26.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592"/>
            <a:ext cx="4556581" cy="4253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3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การเยี่ยมบ้านและการประเมินผู้ป่วยที่เสี่ยงอันตรายจากการบริโภค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pic>
        <p:nvPicPr>
          <p:cNvPr id="4" name="รูปภาพ 3" descr="D:\ป้อ\ยาปลอดภัย58\รูปโครงการยาปลอดภัย\2015-04-02 14.05.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7"/>
            <a:ext cx="38884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4-02 14.06.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7"/>
            <a:ext cx="432048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1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การเยี่ยมบ้านและการประเมินผู้ป่วยที่เสี่ยงอันตรายจากการบริโภค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pic>
        <p:nvPicPr>
          <p:cNvPr id="4" name="รูปภาพ 3" descr="D:\ป้อ\ยาปลอดภัย58\รูปโครงการยาปลอดภัย\2015-04-20 14.29.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548"/>
            <a:ext cx="3995936" cy="359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D:\ป้อ\ยาปลอดภัย58\รูปโครงการยาปลอดภัย\2015-04-20 14.43.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70790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4-20 14.49.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2952328" cy="2996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6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6151" y="223625"/>
            <a:ext cx="7884368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คำขวัญของตำบลบ้านใหม่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2276872"/>
            <a:ext cx="6840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บ้านเกิดสรพงศ์  ชาตรี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3581" y="3389229"/>
            <a:ext cx="6840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ละมุดร้อยปีบ้านใหม่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5696" y="4581128"/>
            <a:ext cx="6840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พระองค์ใหญ่หลวงปู่ทวด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3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การเยี่ยมบ้านและการประเมินผู้ป่วยที่เสี่ยงอันตรายจากการบริโภค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ยาสเตียรอยด์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pic>
        <p:nvPicPr>
          <p:cNvPr id="4" name="ตัวแทนเนื้อหา 3" descr="D:\ป้อ\ยาปลอดภัย58\รูปโครงการยาปลอดภัย\2015-04-02 14.41.5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382"/>
            <a:ext cx="3947904" cy="307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D:\ป้อ\ยาปลอดภัย58\รูปโครงการยาปลอดภัย\2015-04-02 14.45.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70790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D:\ป้อ\ยาปลอดภัย58\รูปโครงการยาปลอดภัย\2015-04-02 14.25.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20135"/>
            <a:ext cx="2304256" cy="32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2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อบรม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แกนนำสุขภาพประจำครอบครัวของตำบลบ้านใหม่</a:t>
            </a:r>
            <a:r>
              <a:rPr lang="th-TH" b="1" u="sng" dirty="0"/>
              <a:t> </a:t>
            </a:r>
            <a:endParaRPr lang="th-TH" u="sng" dirty="0"/>
          </a:p>
        </p:txBody>
      </p:sp>
      <p:pic>
        <p:nvPicPr>
          <p:cNvPr id="5" name="รูปภาพ 4" descr="C:\Documents and Settings\nuch\My Documents\Dropbox\โฟลเดอร์อัพโหลดจากกล้อง\2015-05-13 09.45.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60" y="1157823"/>
            <a:ext cx="4026213" cy="255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Documents and Settings\nuch\My Documents\Dropbox\โฟลเดอร์อัพโหลดจากกล้อง\2015-05-13 19.49.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34" y="3945886"/>
            <a:ext cx="3989039" cy="27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5886"/>
            <a:ext cx="3486150" cy="2723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57823"/>
            <a:ext cx="3486150" cy="25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253" y="773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อบรมแกนนำสุขภาพประจำครอบครัวของตำบลบ้านใหม่</a:t>
            </a:r>
            <a:r>
              <a:rPr lang="th-TH" b="1" u="sng" dirty="0"/>
              <a:t> </a:t>
            </a:r>
            <a:endParaRPr lang="th-TH" dirty="0"/>
          </a:p>
        </p:txBody>
      </p:sp>
      <p:pic>
        <p:nvPicPr>
          <p:cNvPr id="6" name="รูปภาพ 5" descr="C:\Documents and Settings\nuch\My Documents\Dropbox\โฟลเดอร์อัพโหลดจากกล้อง\2015-05-19 23.44.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8966"/>
            <a:ext cx="3854882" cy="249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C:\Documents and Settings\nuch\My Documents\Dropbox\โฟลเดอร์อัพโหลดจากกล้อง\2015-05-19 23.43.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53" y="1218966"/>
            <a:ext cx="4414435" cy="25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Documents and Settings\nuch\My Documents\Dropbox\โฟลเดอร์อัพโหลดจากกล้อง\2015-05-20 07.34.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005064"/>
            <a:ext cx="4907799" cy="2852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3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C:\Documents and Settings\nuch\My Documents\Dropbox\โฟลเดอร์อัพโหลดจากกล้อง\2015-05-13 10.46.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912768" cy="40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ตัวแทนเนื้อหา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อบรมแกนนำสุขภาพประจำครอบครัวของตำบลบ้านใหม่</a:t>
            </a:r>
            <a:r>
              <a:rPr lang="th-TH" b="1" u="sng" dirty="0" smtClean="0"/>
              <a:t> </a:t>
            </a:r>
            <a:endParaRPr lang="th-TH" u="sng" dirty="0"/>
          </a:p>
        </p:txBody>
      </p:sp>
    </p:spTree>
    <p:extLst>
      <p:ext uri="{BB962C8B-B14F-4D97-AF65-F5344CB8AC3E}">
        <p14:creationId xmlns:p14="http://schemas.microsoft.com/office/powerpoint/2010/main" val="3748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อบรมแกนนำสุขภาพประจำครอบครัวของตำบลบ้านใหม่</a:t>
            </a:r>
            <a:r>
              <a:rPr lang="th-TH" b="1" u="sng" dirty="0"/>
              <a:t> </a:t>
            </a:r>
            <a:endParaRPr lang="th-TH" dirty="0"/>
          </a:p>
        </p:txBody>
      </p:sp>
      <p:pic>
        <p:nvPicPr>
          <p:cNvPr id="4" name="ตัวแทนเนื้อหา 3" descr="C:\Documents and Settings\nuch\My Documents\Dropbox\โฟลเดอร์อัพโหลดจากกล้อง\2015-05-19 10.33.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96744" cy="4281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4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u="sng" dirty="0"/>
              <a:t>เวทีแลกเปลี่ยนเรียนรู้ประสบการณ์ของตำบลบ้านใหม่ </a:t>
            </a:r>
            <a:endParaRPr lang="th-TH" dirty="0"/>
          </a:p>
        </p:txBody>
      </p:sp>
      <p:pic>
        <p:nvPicPr>
          <p:cNvPr id="4" name="รูปภาพ 3" descr="C:\Documents and Settings\nuch\My Documents\Dropbox\โฟลเดอร์อัพโหลดจากกล้อง\2015-05-13 20.50.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9222"/>
            <a:ext cx="3960440" cy="237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 descr="C:\Documents and Settings\nuch\My Documents\Dropbox\โฟลเดอร์อัพโหลดจากกล้อง\2015-05-13 20.50.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9222"/>
            <a:ext cx="4248472" cy="237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Documents and Settings\nuch\My Documents\Dropbox\โฟลเดอร์อัพโหลดจากกล้อง\2015-05-13 20.50.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1"/>
            <a:ext cx="396044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C:\Documents and Settings\nuch\My Documents\Dropbox\โฟลเดอร์อัพโหลดจากกล้อง\2015-05-13 20.50.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4005064"/>
            <a:ext cx="4248472" cy="2592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4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u="sng" dirty="0"/>
              <a:t>เวทีแลกเปลี่ยนเรียนรู้ประสบการณ์ของตำบลบ้านใหม่ </a:t>
            </a:r>
            <a:endParaRPr lang="th-TH" dirty="0"/>
          </a:p>
        </p:txBody>
      </p:sp>
      <p:pic>
        <p:nvPicPr>
          <p:cNvPr id="4" name="รูปภาพ 3" descr="C:\Documents and Settings\nuch\My Documents\Dropbox\โฟลเดอร์อัพโหลดจากกล้อง\2015-05-19 23.43.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233907" cy="24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Documents and Settings\nuch\My Documents\Dropbox\โฟลเดอร์อัพโหลดจากกล้อง\2015-05-19 21.34.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9" y="3933056"/>
            <a:ext cx="4230570" cy="25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C:\Documents and Settings\nuch\My Documents\Dropbox\โฟลเดอร์อัพโหลดจากกล้อง\2015-05-19 21.34.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70" y="3954058"/>
            <a:ext cx="4491161" cy="249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Documents and Settings\nuch\My Documents\Dropbox\โฟลเดอร์อัพโหลดจากกล้อง\2015-05-19 21.34.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70" y="1268760"/>
            <a:ext cx="4388373" cy="2475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0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u="sng" dirty="0" smtClean="0"/>
              <a:t>เวทีแลกเปลี่ยนเรียนรู้ประสบการณ์ของตำบลบ้านใหม่ </a:t>
            </a:r>
            <a:endParaRPr lang="th-TH" dirty="0"/>
          </a:p>
        </p:txBody>
      </p:sp>
      <p:pic>
        <p:nvPicPr>
          <p:cNvPr id="4" name="รูปภาพ 3" descr="C:\Documents and Settings\nuch\My Documents\Dropbox\โฟลเดอร์อัพโหลดจากกล้อง\2015-05-19 15.15.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8477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4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u="sng" dirty="0" smtClean="0"/>
              <a:t>เวทีแลกเปลี่ยนเรียนรู้ประสบการณ์ของตำบลบ้านใหม่ </a:t>
            </a:r>
            <a:endParaRPr lang="th-TH" dirty="0"/>
          </a:p>
        </p:txBody>
      </p:sp>
      <p:pic>
        <p:nvPicPr>
          <p:cNvPr id="7" name="รูปภาพ 6" descr="C:\Documents and Settings\nuch\My Documents\Dropbox\โฟลเดอร์อัพโหลดจากกล้อง\2015-05-13 14.28.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43074"/>
            <a:ext cx="6264696" cy="4350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5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152" y="1030424"/>
            <a:ext cx="6192688" cy="5085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45311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/>
              <a:t>นวัตกรรม</a:t>
            </a:r>
            <a:endParaRPr lang="th-TH" sz="6000" b="1" dirty="0"/>
          </a:p>
        </p:txBody>
      </p:sp>
      <p:sp>
        <p:nvSpPr>
          <p:cNvPr id="7" name="Right Arrow 6"/>
          <p:cNvSpPr/>
          <p:nvPr/>
        </p:nvSpPr>
        <p:spPr>
          <a:xfrm>
            <a:off x="3203848" y="270892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039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IMG05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6" y="1277938"/>
            <a:ext cx="7272337" cy="54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ชื่อเรื่องรอง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004175" cy="944563"/>
          </a:xfrm>
          <a:prstGeom prst="rect">
            <a:avLst/>
          </a:prstGeom>
          <a:solidFill>
            <a:srgbClr val="0000FF"/>
          </a:solidFill>
          <a:ln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14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866" y="2139202"/>
            <a:ext cx="5039544" cy="3874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37194"/>
            <a:ext cx="4523995" cy="5039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521531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/>
              <a:t>นวัตกรรม</a:t>
            </a:r>
            <a:endParaRPr lang="th-TH" sz="6000" b="1" dirty="0"/>
          </a:p>
        </p:txBody>
      </p:sp>
    </p:spTree>
    <p:extLst>
      <p:ext uri="{BB962C8B-B14F-4D97-AF65-F5344CB8AC3E}">
        <p14:creationId xmlns:p14="http://schemas.microsoft.com/office/powerpoint/2010/main" val="10540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919" y="0"/>
            <a:ext cx="4293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ติดตามและเฝ้าระ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วัง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8557" y="1786077"/>
            <a:ext cx="2460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โดย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ทีมงาน</a:t>
            </a:r>
            <a:endParaRPr lang="th-TH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รูปภาพ 1" descr="C:\Documents and Settings\nuch\My Documents\Dropbox\โฟลเดอร์อัพโหลดจากกล้อง\2015-07-06 14.07.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16839"/>
            <a:ext cx="5040560" cy="266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2" descr="C:\Documents and Settings\nuch\My Documents\Dropbox\โฟลเดอร์อัพโหลดจากกล้อง\2015-07-06 14.08.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0" y="3743166"/>
            <a:ext cx="5680710" cy="31946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372200" y="4077072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err="1" smtClean="0"/>
              <a:t>พบสเตียรอยด์</a:t>
            </a:r>
            <a:endParaRPr lang="th-TH" sz="3600" b="1" dirty="0"/>
          </a:p>
        </p:txBody>
      </p:sp>
    </p:spTree>
    <p:extLst>
      <p:ext uri="{BB962C8B-B14F-4D97-AF65-F5344CB8AC3E}">
        <p14:creationId xmlns:p14="http://schemas.microsoft.com/office/powerpoint/2010/main" val="3971438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919" y="0"/>
            <a:ext cx="4293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ติดตามและเฝ้าระ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วัง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รูปภาพ 3" descr="C:\Documents and Settings\nuch\My Documents\Dropbox\โฟลเดอร์อัพโหลดจากกล้อง\2015-07-06 14.08.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4867414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99054" y="2132856"/>
            <a:ext cx="2521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/>
              <a:t>ไม่</a:t>
            </a:r>
            <a:r>
              <a:rPr lang="th-TH" sz="3600" b="1" dirty="0" err="1" smtClean="0"/>
              <a:t>พบสเตียรอยด์</a:t>
            </a:r>
            <a:endParaRPr lang="th-TH" sz="3600" b="1" dirty="0"/>
          </a:p>
        </p:txBody>
      </p:sp>
      <p:pic>
        <p:nvPicPr>
          <p:cNvPr id="7" name="รูปภาพ 4" descr="C:\Documents and Settings\nuch\My Documents\Dropbox\โฟลเดอร์อัพโหลดจากกล้อง\2015-05-25 13.55.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3408412" cy="26883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684216" y="5157192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err="1"/>
              <a:t>พบสเตียรอยด์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1618889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th-TH" sz="6600" b="1" dirty="0"/>
              <a:t>ขอบคุณ</a:t>
            </a:r>
            <a:r>
              <a:rPr lang="th-TH" sz="6600" b="1" smtClean="0"/>
              <a:t>ค่ะสวัสดี</a:t>
            </a:r>
            <a:endParaRPr lang="th-TH" sz="6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2804130" cy="18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0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13453"/>
            <a:ext cx="8229600" cy="939283"/>
          </a:xfrm>
        </p:spPr>
        <p:txBody>
          <a:bodyPr/>
          <a:lstStyle/>
          <a:p>
            <a:r>
              <a:rPr lang="th-TH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ข้อมูลพื้นฐานของตำบลบ้านใหม่</a:t>
            </a:r>
            <a:endParaRPr lang="th-TH" b="1" dirty="0"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576" y="1052736"/>
            <a:ext cx="8229600" cy="5184576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ขนาดพื้นที่ 5.732 ตารางกิโลเมตร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จำนวนประชากร 2,485 คน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จำนวนครัวเรือน 413 ครัวเรือน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จำนวน รพ.สต. 1 แห่ง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จำนวนร้านชำ 20 แห่ง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จำนวนวัด 3 แห่ง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จำนวนตลาดนัด 1 แห่ง   (วัดธรรมรสทุกวันเสาร์ตอนเย็น)</a:t>
            </a:r>
          </a:p>
          <a:p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โรงเรียนขยายโอกาส   </a:t>
            </a:r>
            <a:r>
              <a:rPr lang="en-US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1  </a:t>
            </a:r>
            <a:r>
              <a:rPr lang="th-TH" sz="3600" b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แห่ง</a:t>
            </a:r>
          </a:p>
          <a:p>
            <a:endParaRPr lang="th-TH" sz="3600" b="1" dirty="0" smtClean="0">
              <a:latin typeface="LilyUPC" panose="020B0604020202020204" pitchFamily="34" charset="-34"/>
              <a:cs typeface="LilyUPC" panose="020B0604020202020204" pitchFamily="34" charset="-34"/>
            </a:endParaRPr>
          </a:p>
          <a:p>
            <a:pPr marL="0" indent="0">
              <a:buNone/>
            </a:pPr>
            <a:endParaRPr lang="th-TH" sz="3600" b="1" dirty="0">
              <a:latin typeface="LilyUPC" panose="020B0604020202020204" pitchFamily="34" charset="-34"/>
              <a:cs typeface="LilyUPC" panose="020B0604020202020204" pitchFamily="34" charset="-34"/>
            </a:endParaRPr>
          </a:p>
          <a:p>
            <a:pPr marL="0" indent="0">
              <a:buNone/>
            </a:pPr>
            <a:endParaRPr lang="th-TH" sz="3600" b="1" dirty="0" smtClean="0">
              <a:latin typeface="LilyUPC" panose="020B0604020202020204" pitchFamily="34" charset="-34"/>
              <a:cs typeface="LilyUPC" panose="020B0604020202020204" pitchFamily="34" charset="-34"/>
            </a:endParaRPr>
          </a:p>
          <a:p>
            <a:pPr marL="0" indent="0">
              <a:buNone/>
            </a:pPr>
            <a:endParaRPr lang="th-TH" sz="3600" b="1" dirty="0"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66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71600" y="332656"/>
            <a:ext cx="76342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 </a:t>
            </a:r>
          </a:p>
          <a:p>
            <a:pPr eaLnBrk="1" hangingPunct="1"/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สถานที่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ท่องเที่ยว			</a:t>
            </a:r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๑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	แห่ง</a:t>
            </a:r>
          </a:p>
          <a:p>
            <a:pPr eaLnBrk="1" hangingPunct="1"/>
            <a:r>
              <a:rPr lang="th-TH" sz="3600" b="1" dirty="0" err="1" smtClean="0">
                <a:latin typeface="Dotum" panose="020B0600000101010101" pitchFamily="34" charset="-127"/>
                <a:cs typeface="LilyUPC" panose="020B0604020202020204" pitchFamily="34" charset="-34"/>
              </a:rPr>
              <a:t>อบต</a:t>
            </a:r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.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					๑	แห่ง</a:t>
            </a:r>
          </a:p>
          <a:p>
            <a:pPr eaLnBrk="1" hangingPunct="1"/>
            <a:r>
              <a:rPr lang="th-TH" sz="3600" b="1" dirty="0" err="1" smtClean="0">
                <a:latin typeface="Dotum" panose="020B0600000101010101" pitchFamily="34" charset="-127"/>
                <a:cs typeface="LilyUPC" panose="020B0604020202020204" pitchFamily="34" charset="-34"/>
              </a:rPr>
              <a:t>อส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ม.					</a:t>
            </a:r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๔๑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	คน</a:t>
            </a:r>
          </a:p>
          <a:p>
            <a:pPr eaLnBrk="1" hangingPunct="1"/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ชมรม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ผู้สูงอายุ                   </a:t>
            </a:r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	๑     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 </a:t>
            </a:r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 ชมรม</a:t>
            </a:r>
          </a:p>
          <a:p>
            <a:pPr eaLnBrk="1" hangingPunct="1"/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ผู้สูงอายุ</a:t>
            </a:r>
            <a:r>
              <a:rPr lang="th-TH" sz="3600" b="1" dirty="0">
                <a:latin typeface="Dotum" panose="020B0600000101010101" pitchFamily="34" charset="-127"/>
                <a:cs typeface="LilyUPC" panose="020B0604020202020204" pitchFamily="34" charset="-34"/>
              </a:rPr>
              <a:t>				๓๒๗	</a:t>
            </a:r>
            <a:r>
              <a:rPr lang="th-TH" sz="3600" b="1" dirty="0" smtClean="0">
                <a:latin typeface="Dotum" panose="020B0600000101010101" pitchFamily="34" charset="-127"/>
                <a:cs typeface="LilyUPC" panose="020B0604020202020204" pitchFamily="34" charset="-34"/>
              </a:rPr>
              <a:t>คน    </a:t>
            </a:r>
            <a:endParaRPr lang="th-TH" sz="3600" b="1" dirty="0">
              <a:latin typeface="Dotum" panose="020B0600000101010101" pitchFamily="34" charset="-127"/>
              <a:cs typeface="LilyUPC" panose="020B0604020202020204" pitchFamily="34" charset="-34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946920" y="5229317"/>
            <a:ext cx="7202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sz="3600" b="1" dirty="0">
                <a:cs typeface="LilyUPC" panose="020B0604020202020204" pitchFamily="34" charset="-34"/>
              </a:rPr>
              <a:t>ผู้ป่วยเบาหวานและความดันโลหิตสูง	</a:t>
            </a:r>
            <a:r>
              <a:rPr lang="th-TH" sz="3600" b="1" dirty="0" smtClean="0">
                <a:cs typeface="LilyUPC" panose="020B0604020202020204" pitchFamily="34" charset="-34"/>
              </a:rPr>
              <a:t>๔๖</a:t>
            </a:r>
            <a:r>
              <a:rPr lang="th-TH" sz="3600" b="1" dirty="0">
                <a:cs typeface="LilyUPC" panose="020B0604020202020204" pitchFamily="34" charset="-34"/>
              </a:rPr>
              <a:t>	คน</a:t>
            </a:r>
          </a:p>
        </p:txBody>
      </p:sp>
      <p:sp>
        <p:nvSpPr>
          <p:cNvPr id="4" name="Rectangle 3"/>
          <p:cNvSpPr/>
          <p:nvPr/>
        </p:nvSpPr>
        <p:spPr>
          <a:xfrm>
            <a:off x="963824" y="4521285"/>
            <a:ext cx="6737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sz="3600" b="1" dirty="0">
                <a:cs typeface="LilyUPC" panose="020B0604020202020204" pitchFamily="34" charset="-34"/>
              </a:rPr>
              <a:t>ผู้ป่วยความดันโลหิตสูง		๒๘	คน</a:t>
            </a:r>
          </a:p>
        </p:txBody>
      </p:sp>
      <p:sp>
        <p:nvSpPr>
          <p:cNvPr id="2" name="Rectangle 1"/>
          <p:cNvSpPr/>
          <p:nvPr/>
        </p:nvSpPr>
        <p:spPr>
          <a:xfrm>
            <a:off x="987759" y="3813253"/>
            <a:ext cx="6327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cs typeface="LilyUPC" panose="020B0604020202020204" pitchFamily="34" charset="-34"/>
              </a:rPr>
              <a:t>ผู้ป่วย</a:t>
            </a:r>
            <a:r>
              <a:rPr lang="th-TH" sz="3600" b="1" dirty="0" smtClean="0">
                <a:cs typeface="LilyUPC" panose="020B0604020202020204" pitchFamily="34" charset="-34"/>
              </a:rPr>
              <a:t>เบาหวาน</a:t>
            </a:r>
            <a:r>
              <a:rPr lang="th-TH" sz="3600" b="1" dirty="0">
                <a:cs typeface="LilyUPC" panose="020B0604020202020204" pitchFamily="34" charset="-34"/>
              </a:rPr>
              <a:t>		</a:t>
            </a:r>
            <a:r>
              <a:rPr lang="th-TH" sz="3600" b="1" dirty="0" smtClean="0">
                <a:cs typeface="LilyUPC" panose="020B0604020202020204" pitchFamily="34" charset="-34"/>
              </a:rPr>
              <a:t>	๒๒</a:t>
            </a:r>
            <a:r>
              <a:rPr lang="th-TH" sz="3600" b="1" dirty="0">
                <a:cs typeface="LilyUPC" panose="020B0604020202020204" pitchFamily="34" charset="-34"/>
              </a:rPr>
              <a:t>	คน</a:t>
            </a:r>
          </a:p>
        </p:txBody>
      </p:sp>
    </p:spTree>
    <p:extLst>
      <p:ext uri="{BB962C8B-B14F-4D97-AF65-F5344CB8AC3E}">
        <p14:creationId xmlns:p14="http://schemas.microsoft.com/office/powerpoint/2010/main" val="20675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11560" y="499846"/>
            <a:ext cx="7772400" cy="1470025"/>
          </a:xfrm>
        </p:spPr>
        <p:txBody>
          <a:bodyPr>
            <a:normAutofit/>
          </a:bodyPr>
          <a:lstStyle/>
          <a:p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งานยาปลอดภัยในชุมชน</a:t>
            </a:r>
            <a:endParaRPr lang="th-TH" sz="6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97360" y="2131523"/>
            <a:ext cx="6400800" cy="1368152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โรงพยาบาลส่งเสริมสุขภาพตำบลบ้านใหม่ </a:t>
            </a:r>
          </a:p>
          <a:p>
            <a:r>
              <a:rPr lang="th-TH" sz="3600" b="1" dirty="0" smtClean="0">
                <a:solidFill>
                  <a:schemeClr val="tx1"/>
                </a:solidFill>
              </a:rPr>
              <a:t>อำเภอมหาราช จังหวัดพระนครศรีอยุธยา</a:t>
            </a:r>
            <a:endParaRPr lang="th-TH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61327"/>
            <a:ext cx="3176827" cy="241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83" y="4061090"/>
            <a:ext cx="2351284" cy="197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96" y="3687241"/>
            <a:ext cx="2376264" cy="239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0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39487" y="946699"/>
            <a:ext cx="48381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sz="3600" dirty="0" smtClean="0"/>
              <a:t>เมื่อปี พ.ศ. ๒๕๕๕  </a:t>
            </a:r>
            <a:r>
              <a:rPr lang="th-TH" sz="3600" dirty="0"/>
              <a:t>จากการ</a:t>
            </a:r>
            <a:r>
              <a:rPr lang="th-TH" sz="3600" dirty="0" smtClean="0"/>
              <a:t>สำรวจ</a:t>
            </a:r>
          </a:p>
          <a:p>
            <a:pPr eaLnBrk="1" hangingPunct="1"/>
            <a:r>
              <a:rPr lang="th-TH" sz="3600" dirty="0" smtClean="0"/>
              <a:t>ร้าน</a:t>
            </a:r>
            <a:r>
              <a:rPr lang="th-TH" sz="3600" dirty="0"/>
              <a:t>ขายของ</a:t>
            </a:r>
            <a:r>
              <a:rPr lang="th-TH" sz="3600" dirty="0" smtClean="0"/>
              <a:t>ชำในหมู่บ้านพบว่า    </a:t>
            </a:r>
          </a:p>
          <a:p>
            <a:pPr eaLnBrk="1" hangingPunct="1"/>
            <a:r>
              <a:rPr lang="th-TH" sz="3600" dirty="0" smtClean="0"/>
              <a:t>มียาที่ห้ามขาย  ซึ่ง</a:t>
            </a:r>
            <a:r>
              <a:rPr lang="th-TH" sz="3600" dirty="0"/>
              <a:t>เป็นยาอันตรายขาย  </a:t>
            </a:r>
            <a:endParaRPr lang="th-TH" sz="3600" dirty="0" smtClean="0"/>
          </a:p>
          <a:p>
            <a:pPr eaLnBrk="1" hangingPunct="1"/>
            <a:r>
              <a:rPr lang="th-TH" sz="3600" dirty="0" smtClean="0"/>
              <a:t>เช่น </a:t>
            </a:r>
            <a:r>
              <a:rPr lang="th-TH" sz="3600" dirty="0" err="1" smtClean="0"/>
              <a:t>ทัม</a:t>
            </a:r>
            <a:r>
              <a:rPr lang="th-TH" sz="3600" dirty="0"/>
              <a:t>ใจ  ทีซีมัย</a:t>
            </a:r>
            <a:r>
              <a:rPr lang="th-TH" sz="3600" dirty="0" err="1"/>
              <a:t>ซิน</a:t>
            </a:r>
            <a:r>
              <a:rPr lang="th-TH" sz="3600" dirty="0"/>
              <a:t>  </a:t>
            </a:r>
            <a:r>
              <a:rPr lang="th-TH" sz="3600" dirty="0" err="1"/>
              <a:t>เพน</a:t>
            </a:r>
            <a:r>
              <a:rPr lang="th-TH" sz="3600" dirty="0"/>
              <a:t>นิซิ</a:t>
            </a:r>
            <a:r>
              <a:rPr lang="th-TH" sz="3600" dirty="0" err="1"/>
              <a:t>ลิน</a:t>
            </a:r>
            <a:r>
              <a:rPr lang="th-TH" sz="3600" dirty="0"/>
              <a:t>  </a:t>
            </a:r>
            <a:endParaRPr lang="th-TH" sz="3600" dirty="0" smtClean="0"/>
          </a:p>
          <a:p>
            <a:pPr eaLnBrk="1" hangingPunct="1"/>
            <a:r>
              <a:rPr lang="th-TH" sz="3600" dirty="0" smtClean="0"/>
              <a:t>เป็นต้น</a:t>
            </a:r>
            <a:endParaRPr lang="th-TH" sz="3600" dirty="0"/>
          </a:p>
        </p:txBody>
      </p:sp>
      <p:pic>
        <p:nvPicPr>
          <p:cNvPr id="5" name="Picture 3" descr="C:\Documents and Settings\Administrator\My Documents\My Pictures\รวมรูป\DSC02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52" y="3812334"/>
            <a:ext cx="3754564" cy="249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DCIM\101MSDCF\DSC02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16" y="1124744"/>
            <a:ext cx="3911410" cy="220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Administrator\My Documents\My Pictures\รวมรูป\DSC022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8" y="3645645"/>
            <a:ext cx="4569223" cy="27646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1720" y="13252"/>
            <a:ext cx="4176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ปัญหา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8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820150" cy="273526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h-TH" sz="40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  จัดอบรมให้ความรู้ พร้อมทั้งจัดประชุมประชาคม ร้านขายของชำ ผู้นำชุมชน ครู  </a:t>
            </a:r>
            <a:r>
              <a:rPr lang="th-TH" sz="4000" dirty="0" err="1" smtClean="0">
                <a:effectLst>
                  <a:outerShdw blurRad="38100" dist="38100" dir="2700000" algn="tl">
                    <a:srgbClr val="24285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อบต</a:t>
            </a:r>
            <a:r>
              <a:rPr lang="th-TH" sz="40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4000" dirty="0" err="1" smtClean="0">
                <a:effectLst>
                  <a:outerShdw blurRad="38100" dist="38100" dir="2700000" algn="tl">
                    <a:srgbClr val="24285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อส</a:t>
            </a:r>
            <a:r>
              <a:rPr lang="th-TH" sz="40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ม. และ ผู้แทนประชาชนเพื่อหามาตรการในการจำหน่ายยาในร้านขายของชำ โดยเชิญเภสัชกรของ รพ.มหาราช   และจากการตรวจซ้ำไม่พบยาอันตราย</a:t>
            </a:r>
          </a:p>
        </p:txBody>
      </p:sp>
      <p:pic>
        <p:nvPicPr>
          <p:cNvPr id="5" name="Content Placeholder 4" descr="G:\DCIM\101MSDCF\DSC0232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288"/>
            <a:ext cx="4500563" cy="3001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DCIM\101MSDCF\DSC02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60" y="3189288"/>
            <a:ext cx="444474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2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963</Words>
  <Application>Microsoft Office PowerPoint</Application>
  <PresentationFormat>On-screen Show (4:3)</PresentationFormat>
  <Paragraphs>124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Dotum</vt:lpstr>
      <vt:lpstr>Angsana New</vt:lpstr>
      <vt:lpstr>Arial</vt:lpstr>
      <vt:lpstr>Calibri</vt:lpstr>
      <vt:lpstr>Cordia New</vt:lpstr>
      <vt:lpstr>KodchiangUPC</vt:lpstr>
      <vt:lpstr>LilyUPC</vt:lpstr>
      <vt:lpstr>TH SarabunPSK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ข้อมูลพื้นฐานของตำบลบ้านใหม่</vt:lpstr>
      <vt:lpstr>PowerPoint Presentation</vt:lpstr>
      <vt:lpstr>งานยาปลอดภัยในชุมชน</vt:lpstr>
      <vt:lpstr>PowerPoint Presentation</vt:lpstr>
      <vt:lpstr>      จัดอบรมให้ความรู้ พร้อมทั้งจัดประชุมประชาคม ร้านขายของชำ ผู้นำชุมชน ครู  อบต. อสม. และ ผู้แทนประชาชนเพื่อหามาตรการในการจำหน่ายยาในร้านขายของชำ โดยเชิญเภสัชกรของ รพ.มหาราช   และจากการตรวจซ้ำไม่พบยาอันตราย</vt:lpstr>
      <vt:lpstr>ข้อมูลการตรวจเฝ้าระวังการกระจายยาในพื้นที่</vt:lpstr>
      <vt:lpstr> จัดอบรม อสม.เรื่องการใช้ยาปฏิชีวนะและยาสเตียรอยด์    </vt:lpstr>
      <vt:lpstr>จัดอบรม อสม.เรื่องการใช้ยาปฏิชีวนะและยาสเตียรอยด์</vt:lpstr>
      <vt:lpstr>จัดอบรมนักเรียนเรื่องการใช้ยาให้ปลอดภัย</vt:lpstr>
      <vt:lpstr>จัดอบรมนักเรียนเรื่องการใช้ยาให้ปลอดภัย</vt:lpstr>
      <vt:lpstr>PowerPoint Presentation</vt:lpstr>
      <vt:lpstr>กิจกรรมการสำรวจการใช้ยาในครัวเรือน</vt:lpstr>
      <vt:lpstr>กิจกรรมการสำรวจการใช้ยาในครัวเรือน</vt:lpstr>
      <vt:lpstr>กิจกรรมการสำรวจการใช้ยาในครัวเรือน</vt:lpstr>
      <vt:lpstr>กิจกรรมการสำรวจการใช้ยาในครัวเรือน</vt:lpstr>
      <vt:lpstr>กิจกรรมการสำรวจการใช้ยาในครัวเรือน</vt:lpstr>
      <vt:lpstr>กิจกรรมการสำรวจการใช้ยาในครัวเรือน</vt:lpstr>
      <vt:lpstr>ยาสเตียรอยด์ที่ตรวจพบใน ตำบลบ้านใหม่</vt:lpstr>
      <vt:lpstr>ยาสเตียรอยด์ที่ตรวจพบใน ตำบลบ้านใหม่</vt:lpstr>
      <vt:lpstr>ยาสเตียรอยด์ที่ตรวจพบใน ตำบลบ้านใหม่</vt:lpstr>
      <vt:lpstr>ประชุมเจ้าหน้าที่  อสม  กำนัน  ผู้ใหญ่บ้านและอบต. เพื่อรับทราบการดำเนินงานตามโครงการและแจ้งให้ประชาชนทราบ พร้อมทั้งแต่งตั้งคณะทำงานและเฝ้าระวังการใช้ยาให้ปลอดภัยในชุมชน</vt:lpstr>
      <vt:lpstr>การเยี่ยมบ้านและการประเมินผู้ป่วยที่เสี่ยงอันตรายจากการบริโภคยาสเตียรอยด์ </vt:lpstr>
      <vt:lpstr>การเยี่ยมบ้านและการประเมินผู้ป่วยที่เสี่ยงอันตรายจากการบริโภคยาสเตียรอยด์ </vt:lpstr>
      <vt:lpstr>การเยี่ยมบ้านและการประเมินผู้ป่วยที่เสี่ยงอันตรายจากการบริโภคยาสเตียรอยด์ </vt:lpstr>
      <vt:lpstr>การเยี่ยมบ้านและการประเมินผู้ป่วยที่เสี่ยงอันตรายจากการบริโภคยาสเตียรอยด์ </vt:lpstr>
      <vt:lpstr>การเยี่ยมบ้านและการประเมินผู้ป่วยที่เสี่ยงอันตรายจากการบริโภคยาสเตียรอยด์ </vt:lpstr>
      <vt:lpstr>อบรมแกนนำสุขภาพประจำครอบครัวของตำบลบ้านใหม่ </vt:lpstr>
      <vt:lpstr>อบรมแกนนำสุขภาพประจำครอบครัวของตำบลบ้านใหม่ </vt:lpstr>
      <vt:lpstr>อบรมแกนนำสุขภาพประจำครอบครัวของตำบลบ้านใหม่ </vt:lpstr>
      <vt:lpstr>อบรมแกนนำสุขภาพประจำครอบครัวของตำบลบ้านใหม่ </vt:lpstr>
      <vt:lpstr>เวทีแลกเปลี่ยนเรียนรู้ประสบการณ์ของตำบลบ้านใหม่ </vt:lpstr>
      <vt:lpstr>เวทีแลกเปลี่ยนเรียนรู้ประสบการณ์ของตำบลบ้านใหม่ </vt:lpstr>
      <vt:lpstr>เวทีแลกเปลี่ยนเรียนรู้ประสบการณ์ของตำบลบ้านใหม่ </vt:lpstr>
      <vt:lpstr>เวทีแลกเปลี่ยนเรียนรู้ประสบการณ์ของตำบลบ้านใหม่ </vt:lpstr>
      <vt:lpstr>PowerPoint Presentation</vt:lpstr>
      <vt:lpstr>PowerPoint Presentation</vt:lpstr>
      <vt:lpstr>PowerPoint Presentation</vt:lpstr>
      <vt:lpstr>PowerPoint Presentation</vt:lpstr>
      <vt:lpstr>ขอบคุณค่ะสวัสดี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DRUNG1</dc:creator>
  <cp:lastModifiedBy>tana</cp:lastModifiedBy>
  <cp:revision>72</cp:revision>
  <dcterms:created xsi:type="dcterms:W3CDTF">2015-05-19T12:47:19Z</dcterms:created>
  <dcterms:modified xsi:type="dcterms:W3CDTF">2015-07-21T00:20:59Z</dcterms:modified>
</cp:coreProperties>
</file>